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62" r:id="rId5"/>
    <p:sldId id="260" r:id="rId6"/>
    <p:sldId id="263" r:id="rId7"/>
    <p:sldId id="265" r:id="rId8"/>
    <p:sldId id="266" r:id="rId9"/>
    <p:sldId id="270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8094EEA3-A991-4C4E-8109-33ED40CB9B3F}">
          <p14:sldIdLst>
            <p14:sldId id="257"/>
            <p14:sldId id="256"/>
          </p14:sldIdLst>
        </p14:section>
        <p14:section name="Problem" id="{105B1F33-E403-49FD-8727-3F59E2D5AB38}">
          <p14:sldIdLst>
            <p14:sldId id="258"/>
          </p14:sldIdLst>
        </p14:section>
        <p14:section name="Solution" id="{87A439EE-86D8-46CE-BD82-D93C69E28186}">
          <p14:sldIdLst>
            <p14:sldId id="262"/>
          </p14:sldIdLst>
        </p14:section>
        <p14:section name="Specs &amp; Features" id="{B52BE694-F214-4957-A877-760782068F97}">
          <p14:sldIdLst>
            <p14:sldId id="260"/>
            <p14:sldId id="263"/>
          </p14:sldIdLst>
        </p14:section>
        <p14:section name="Implementation" id="{90710AF4-7B19-4DBD-AAC6-046E6664CA33}">
          <p14:sldIdLst>
            <p14:sldId id="265"/>
            <p14:sldId id="266"/>
            <p14:sldId id="270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7361"/>
    <a:srgbClr val="32323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C89213-B9A2-4612-81DD-4546D09C7C21}" v="179" dt="2023-03-19T02:00:54.5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85302" autoAdjust="0"/>
  </p:normalViewPr>
  <p:slideViewPr>
    <p:cSldViewPr snapToGrid="0">
      <p:cViewPr varScale="1">
        <p:scale>
          <a:sx n="86" d="100"/>
          <a:sy n="86" d="100"/>
        </p:scale>
        <p:origin x="3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BEFA1-13A8-44AB-F07C-7D106F73C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607FEA-DFE7-A073-BA64-174145A8E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3B5D6-524E-7881-1F6F-B5A49759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DEAE-9D1E-4C28-9E1C-5760347C50B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7679-32AC-85E1-9074-CBC044AAF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4E312-ABCA-81AD-F805-9CA68458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98253-D0EB-41F8-8E9B-DF3AC7E70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34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A3971-821B-23A5-E4BB-B32A588E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3E695D-7AC3-7EB4-A163-B10BA72D01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EFA79-847C-C473-7832-DE335FA5D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DEAE-9D1E-4C28-9E1C-5760347C50B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3CAD6-01F9-E69E-413F-DABD91DD7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5E18B-CFA7-80A6-3262-751C685ED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98253-D0EB-41F8-8E9B-DF3AC7E70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19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DE9044-72D7-C1D6-DE26-1863FF27BA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3BEA3-94B8-6D09-AB2E-79B135F3F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4F1AF-2905-7854-82E5-FADF0CD60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DEAE-9D1E-4C28-9E1C-5760347C50B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302F1-B3A3-5F7C-1974-8E66BA4DF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1983B-B8F2-440F-9C5A-CC81CC289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98253-D0EB-41F8-8E9B-DF3AC7E70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5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B260-1805-CC7A-9473-6A0E21996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605CD-7FC4-5851-8E0C-EA131AAE5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715AA-D483-D678-CCC0-18133DE65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DEAE-9D1E-4C28-9E1C-5760347C50B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F412D-F05B-EA94-D267-853C5F6F7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82F27-F7D1-D9B8-A43B-5FD8120A2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98253-D0EB-41F8-8E9B-DF3AC7E70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76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DC32C-CF37-7ECA-215D-AFEDE36EA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688D1-C572-E8CF-5A14-118B92F2E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3D564-B590-5A18-589A-9EEEA7798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DEAE-9D1E-4C28-9E1C-5760347C50B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63D99-DF03-9E89-A673-406B50007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05A17-CB98-AEC5-62B3-DC3E266BB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98253-D0EB-41F8-8E9B-DF3AC7E70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3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8680E-0740-B788-185F-5DEC7B303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7B687-C375-B41E-278E-CCDFBE4152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D446F-F10B-9A09-0F2B-0C34204D5A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2397A5-FC2E-B15C-D675-B413F468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DEAE-9D1E-4C28-9E1C-5760347C50B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257B8C-C33F-51BC-14AE-AF1820954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662256-177E-36C4-7B22-B5D708CB4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98253-D0EB-41F8-8E9B-DF3AC7E70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3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F1AB-32F7-77DE-42C1-A7C9B43A9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26CA6-DABB-4A90-B060-4857A1C2F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FC72A-03C4-8F6E-48F5-9BD138FC0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BA684-478C-3023-D34A-D8AA750109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AA31C-154C-1A36-3343-87E0E9B342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5D8FA5-BE58-4DC0-1A06-A473B044D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DEAE-9D1E-4C28-9E1C-5760347C50B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608C32-572C-8419-6DE9-27839EF09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CC418F-3598-C7A2-8C91-6CE542B65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98253-D0EB-41F8-8E9B-DF3AC7E70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99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92D49-3B8E-A7F3-4E27-A3133EA51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851F86-F573-16D4-8123-B78DDF69C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DEAE-9D1E-4C28-9E1C-5760347C50B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A16FC-A7FF-FDFF-CD91-CA9003A26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6FF730-06BE-8D52-2ADE-C7E32A8A3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98253-D0EB-41F8-8E9B-DF3AC7E70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91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4CEA1C-417C-1715-6EE6-308944E61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DEAE-9D1E-4C28-9E1C-5760347C50B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EF02C-0670-A36A-CF7F-4815C75AE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418B7-2737-D11D-35ED-A43B4CF9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98253-D0EB-41F8-8E9B-DF3AC7E70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73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320E0-0AE6-50F9-6A5E-084FECE35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7F646-C4A4-9093-0AF1-5BC46D39D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B16BC-745F-F70A-BCB0-26E320DAA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F8BF3-9B22-7C2D-5FF9-DDEFB324D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DEAE-9D1E-4C28-9E1C-5760347C50B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DCBA1-438F-DE23-776E-A492DFD7A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04B35-3806-DF15-43AB-0EE27DD17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98253-D0EB-41F8-8E9B-DF3AC7E70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32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FF526-6906-3D60-FB01-E5EC77B3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CC0DD-6439-4147-349F-C430C5B358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42271-CE4F-FD71-FB58-666570CC3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21116-91A0-DDAA-DC24-DD2BECFBB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DEAE-9D1E-4C28-9E1C-5760347C50B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0AC03-497B-16FE-93FC-C3CE4ECE4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232DB-7EF8-66F8-246F-D20D52E2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98253-D0EB-41F8-8E9B-DF3AC7E70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19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F7F91A-4509-5DA5-CFFC-8E76DCA1C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21902-5ACE-F989-5F4D-F7F5428E3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A022D-D5E8-BD25-9953-1C3E414CE8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0DEAE-9D1E-4C28-9E1C-5760347C50B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C9358-D9B3-822E-7FAE-EA5F2F2C0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DE186-B6D7-A76A-4012-1942DFEC1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98253-D0EB-41F8-8E9B-DF3AC7E70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4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046869D-C025-FE2C-1BCB-A4AA39E47872}"/>
              </a:ext>
            </a:extLst>
          </p:cNvPr>
          <p:cNvSpPr txBox="1"/>
          <p:nvPr/>
        </p:nvSpPr>
        <p:spPr>
          <a:xfrm>
            <a:off x="4357868" y="3909536"/>
            <a:ext cx="3923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800" b="1" dirty="0"/>
              <a:t>SPECIALS 4 U</a:t>
            </a:r>
            <a:endParaRPr lang="en-US" sz="4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B1DFDA-E107-60C7-CA11-9A78BCAE99A8}"/>
              </a:ext>
            </a:extLst>
          </p:cNvPr>
          <p:cNvSpPr txBox="1"/>
          <p:nvPr/>
        </p:nvSpPr>
        <p:spPr>
          <a:xfrm>
            <a:off x="5667199" y="3594555"/>
            <a:ext cx="2663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TEAM OF JOHN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FA0B52-9527-EF85-5475-FF59A6B45100}"/>
              </a:ext>
            </a:extLst>
          </p:cNvPr>
          <p:cNvCxnSpPr>
            <a:cxnSpLocks/>
          </p:cNvCxnSpPr>
          <p:nvPr/>
        </p:nvCxnSpPr>
        <p:spPr>
          <a:xfrm flipV="1">
            <a:off x="1900204" y="2875713"/>
            <a:ext cx="824118" cy="1077043"/>
          </a:xfrm>
          <a:prstGeom prst="line">
            <a:avLst/>
          </a:prstGeom>
          <a:ln w="88900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40667E-7F91-82A5-2F91-D0E83AD60E39}"/>
              </a:ext>
            </a:extLst>
          </p:cNvPr>
          <p:cNvCxnSpPr>
            <a:cxnSpLocks/>
          </p:cNvCxnSpPr>
          <p:nvPr/>
        </p:nvCxnSpPr>
        <p:spPr>
          <a:xfrm>
            <a:off x="5236186" y="2705407"/>
            <a:ext cx="2207299" cy="0"/>
          </a:xfrm>
          <a:prstGeom prst="line">
            <a:avLst/>
          </a:prstGeom>
          <a:ln w="88900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F6939B-B54C-8B21-0A7E-D5139AC2DB18}"/>
              </a:ext>
            </a:extLst>
          </p:cNvPr>
          <p:cNvCxnSpPr>
            <a:cxnSpLocks/>
          </p:cNvCxnSpPr>
          <p:nvPr/>
        </p:nvCxnSpPr>
        <p:spPr>
          <a:xfrm flipH="1" flipV="1">
            <a:off x="9902249" y="2888188"/>
            <a:ext cx="624649" cy="1205723"/>
          </a:xfrm>
          <a:prstGeom prst="line">
            <a:avLst/>
          </a:prstGeom>
          <a:ln w="88900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C3E205C7-665F-50BF-72C0-FB6C4BBB4567}"/>
              </a:ext>
            </a:extLst>
          </p:cNvPr>
          <p:cNvSpPr/>
          <p:nvPr/>
        </p:nvSpPr>
        <p:spPr>
          <a:xfrm>
            <a:off x="204407" y="3951270"/>
            <a:ext cx="2418903" cy="2355130"/>
          </a:xfrm>
          <a:prstGeom prst="ellipse">
            <a:avLst/>
          </a:prstGeom>
          <a:solidFill>
            <a:schemeClr val="tx1">
              <a:alpha val="50000"/>
            </a:scheme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2400" b="1" dirty="0">
              <a:solidFill>
                <a:schemeClr val="bg1"/>
              </a:solidFill>
              <a:latin typeface="Raleway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ZA" sz="2400" b="1" dirty="0">
              <a:solidFill>
                <a:schemeClr val="bg1"/>
              </a:solidFill>
              <a:latin typeface="Raleway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ZA" sz="2400" b="1" dirty="0">
              <a:solidFill>
                <a:schemeClr val="bg1"/>
              </a:solidFill>
              <a:latin typeface="Raleway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ZA" sz="2400" b="1" dirty="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oboto" panose="02000000000000000000" pitchFamily="2" charset="0"/>
              </a:rPr>
              <a:t>PROBLEM</a:t>
            </a:r>
            <a:endParaRPr lang="en-US" sz="2400" b="1" dirty="0">
              <a:solidFill>
                <a:schemeClr val="bg1"/>
              </a:solidFill>
              <a:latin typeface="Raleway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US" dirty="0"/>
          </a:p>
        </p:txBody>
      </p:sp>
      <p:pic>
        <p:nvPicPr>
          <p:cNvPr id="3" name="Graphic 2" descr="Warning with solid fill">
            <a:extLst>
              <a:ext uri="{FF2B5EF4-FFF2-40B4-BE49-F238E27FC236}">
                <a16:creationId xmlns:a16="http://schemas.microsoft.com/office/drawing/2014/main" id="{5506B538-44B2-F6D5-50D2-929158102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3055" y="4325034"/>
            <a:ext cx="831642" cy="83164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CCA4F96-240A-4C07-8E8D-796AEA46B3D7}"/>
              </a:ext>
            </a:extLst>
          </p:cNvPr>
          <p:cNvSpPr/>
          <p:nvPr/>
        </p:nvSpPr>
        <p:spPr>
          <a:xfrm>
            <a:off x="2707403" y="1527842"/>
            <a:ext cx="2418903" cy="2355130"/>
          </a:xfrm>
          <a:prstGeom prst="ellipse">
            <a:avLst/>
          </a:prstGeom>
          <a:solidFill>
            <a:schemeClr val="tx1">
              <a:alpha val="50000"/>
            </a:scheme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2400" b="1" dirty="0">
              <a:solidFill>
                <a:schemeClr val="bg1"/>
              </a:solidFill>
              <a:latin typeface="Raleway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ZA" sz="2400" b="1" dirty="0">
              <a:solidFill>
                <a:schemeClr val="bg1"/>
              </a:solidFill>
              <a:latin typeface="Raleway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ZA" sz="2000" b="1" dirty="0">
              <a:solidFill>
                <a:schemeClr val="bg1"/>
              </a:solidFill>
              <a:latin typeface="Raleway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ZA" sz="2000" b="1" dirty="0">
              <a:solidFill>
                <a:schemeClr val="bg1"/>
              </a:solidFill>
              <a:latin typeface="Raleway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ZA" sz="2000" b="1" dirty="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oboto" panose="02000000000000000000" pitchFamily="2" charset="0"/>
              </a:rPr>
              <a:t>SOLUTION</a:t>
            </a:r>
            <a:endParaRPr lang="en-US" sz="2000" b="1" dirty="0">
              <a:solidFill>
                <a:schemeClr val="bg1"/>
              </a:solidFill>
              <a:latin typeface="Raleway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US" dirty="0"/>
          </a:p>
        </p:txBody>
      </p:sp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71D6EAE2-143E-7C1B-11D9-D36A49081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80869" y="1983281"/>
            <a:ext cx="892432" cy="89243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B3BD2D7-9BC0-AD02-93B0-DA1CB7CDABB0}"/>
              </a:ext>
            </a:extLst>
          </p:cNvPr>
          <p:cNvSpPr/>
          <p:nvPr/>
        </p:nvSpPr>
        <p:spPr>
          <a:xfrm>
            <a:off x="7553365" y="1251932"/>
            <a:ext cx="2418903" cy="2355130"/>
          </a:xfrm>
          <a:prstGeom prst="ellipse">
            <a:avLst/>
          </a:prstGeom>
          <a:solidFill>
            <a:schemeClr val="tx1">
              <a:alpha val="50000"/>
            </a:scheme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2400" b="1" dirty="0">
              <a:solidFill>
                <a:schemeClr val="bg1"/>
              </a:solidFill>
              <a:latin typeface="Raleway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ZA" sz="2400" b="1" dirty="0">
              <a:solidFill>
                <a:schemeClr val="bg1"/>
              </a:solidFill>
              <a:latin typeface="Raleway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ZA" sz="2000" b="1" dirty="0">
              <a:solidFill>
                <a:schemeClr val="bg1"/>
              </a:solidFill>
              <a:latin typeface="Raleway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ZA" sz="2000" b="1" dirty="0">
              <a:solidFill>
                <a:schemeClr val="bg1"/>
              </a:solidFill>
              <a:latin typeface="Raleway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ZA" sz="2000" b="1" dirty="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oboto" panose="02000000000000000000" pitchFamily="2" charset="0"/>
              </a:rPr>
              <a:t>SPECS &amp; FEATURES</a:t>
            </a:r>
            <a:endParaRPr lang="en-US" sz="2000" b="1" dirty="0">
              <a:solidFill>
                <a:schemeClr val="bg1"/>
              </a:solidFill>
              <a:latin typeface="Raleway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1DA63A-5B8D-D9FD-4E64-08DF17B3DBE9}"/>
              </a:ext>
            </a:extLst>
          </p:cNvPr>
          <p:cNvSpPr/>
          <p:nvPr/>
        </p:nvSpPr>
        <p:spPr>
          <a:xfrm>
            <a:off x="9317446" y="4192368"/>
            <a:ext cx="2670147" cy="2494182"/>
          </a:xfrm>
          <a:prstGeom prst="ellipse">
            <a:avLst/>
          </a:prstGeom>
          <a:solidFill>
            <a:schemeClr val="tx1">
              <a:alpha val="50000"/>
            </a:scheme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2400" b="1" dirty="0">
              <a:solidFill>
                <a:schemeClr val="bg1"/>
              </a:solidFill>
              <a:latin typeface="Raleway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ZA" sz="2400" b="1" dirty="0">
              <a:solidFill>
                <a:schemeClr val="bg1"/>
              </a:solidFill>
              <a:latin typeface="Raleway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ZA" sz="2000" b="1" dirty="0">
              <a:solidFill>
                <a:schemeClr val="bg1"/>
              </a:solidFill>
              <a:latin typeface="Raleway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US" dirty="0"/>
          </a:p>
        </p:txBody>
      </p:sp>
      <p:pic>
        <p:nvPicPr>
          <p:cNvPr id="9" name="Graphic 8" descr="Decision chart outline">
            <a:extLst>
              <a:ext uri="{FF2B5EF4-FFF2-40B4-BE49-F238E27FC236}">
                <a16:creationId xmlns:a16="http://schemas.microsoft.com/office/drawing/2014/main" id="{B2C5B1A4-87C9-FB20-31EF-76FE5A9892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257387" y="1608198"/>
            <a:ext cx="1010857" cy="821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69664-3759-5742-AEF9-78DE1FA6D0D8}"/>
              </a:ext>
            </a:extLst>
          </p:cNvPr>
          <p:cNvSpPr txBox="1"/>
          <p:nvPr/>
        </p:nvSpPr>
        <p:spPr>
          <a:xfrm>
            <a:off x="9443066" y="5352293"/>
            <a:ext cx="2418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ZA" sz="2000" b="1" dirty="0">
              <a:solidFill>
                <a:schemeClr val="bg1"/>
              </a:solidFill>
              <a:latin typeface="Raleway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ZA" b="1" dirty="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IMPLEMENTATION</a:t>
            </a:r>
            <a:endParaRPr lang="en-US" b="1" dirty="0">
              <a:solidFill>
                <a:schemeClr val="bg1"/>
              </a:solidFill>
              <a:latin typeface="Raleway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/>
          </a:p>
        </p:txBody>
      </p:sp>
      <p:pic>
        <p:nvPicPr>
          <p:cNvPr id="11" name="Graphic 10" descr="Flowchart with solid fill">
            <a:extLst>
              <a:ext uri="{FF2B5EF4-FFF2-40B4-BE49-F238E27FC236}">
                <a16:creationId xmlns:a16="http://schemas.microsoft.com/office/drawing/2014/main" id="{B9997679-C1AE-10EA-B3B4-089070CC48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0176147" y="4557093"/>
            <a:ext cx="952742" cy="95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73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CEA852-DA2E-8901-6773-A49EC592C0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0955" y="219075"/>
            <a:ext cx="4689903" cy="641985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69EFB5E-EE40-B65B-4F78-6FD8A36874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32" y="219076"/>
            <a:ext cx="4735493" cy="6419849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5FA3A5-7A6C-6C97-38B7-6E0A1C4F28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142" y="219076"/>
            <a:ext cx="4735493" cy="641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9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95505896-925C-520E-3A54-DA08B908789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467" y="1768740"/>
            <a:ext cx="5291666" cy="3320520"/>
          </a:xfrm>
          <a:prstGeom prst="rect">
            <a:avLst/>
          </a:prstGeom>
        </p:spPr>
      </p:pic>
      <p:pic>
        <p:nvPicPr>
          <p:cNvPr id="2" name="Picture 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08E5CC8-99D0-C03A-7E5F-F4675D15817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865" y="1775354"/>
            <a:ext cx="5291667" cy="330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62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C1B36D-CB45-A546-95C6-AA59019B7FEB}"/>
              </a:ext>
            </a:extLst>
          </p:cNvPr>
          <p:cNvSpPr txBox="1"/>
          <p:nvPr/>
        </p:nvSpPr>
        <p:spPr>
          <a:xfrm>
            <a:off x="4445000" y="317500"/>
            <a:ext cx="417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>
                <a:solidFill>
                  <a:schemeClr val="bg1"/>
                </a:solidFill>
              </a:rPr>
              <a:t>GROUP MEMBERS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3C27EF-4368-00A0-4B00-5217E6F0DD90}"/>
              </a:ext>
            </a:extLst>
          </p:cNvPr>
          <p:cNvSpPr txBox="1"/>
          <p:nvPr/>
        </p:nvSpPr>
        <p:spPr>
          <a:xfrm>
            <a:off x="1117600" y="2915166"/>
            <a:ext cx="238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NOKUHLE NGUBANE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3B7319-5102-5FDC-C437-C5DBD10A070E}"/>
              </a:ext>
            </a:extLst>
          </p:cNvPr>
          <p:cNvSpPr txBox="1"/>
          <p:nvPr/>
        </p:nvSpPr>
        <p:spPr>
          <a:xfrm>
            <a:off x="8826500" y="2915166"/>
            <a:ext cx="238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ADRIAN BELO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A30E51-BC15-1141-5A6A-B9CF7AC745AA}"/>
              </a:ext>
            </a:extLst>
          </p:cNvPr>
          <p:cNvSpPr txBox="1"/>
          <p:nvPr/>
        </p:nvSpPr>
        <p:spPr>
          <a:xfrm>
            <a:off x="8623300" y="5256431"/>
            <a:ext cx="238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JOHN OLU-DANIELS JR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331F0-B893-081C-1BAC-2B5EB3A46029}"/>
              </a:ext>
            </a:extLst>
          </p:cNvPr>
          <p:cNvSpPr txBox="1"/>
          <p:nvPr/>
        </p:nvSpPr>
        <p:spPr>
          <a:xfrm>
            <a:off x="4940300" y="5256431"/>
            <a:ext cx="238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KGATLHISO MOKGATLE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40CEC-4098-5BDF-FD21-E03DBAC9CDBB}"/>
              </a:ext>
            </a:extLst>
          </p:cNvPr>
          <p:cNvSpPr txBox="1"/>
          <p:nvPr/>
        </p:nvSpPr>
        <p:spPr>
          <a:xfrm>
            <a:off x="5143500" y="2915166"/>
            <a:ext cx="238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THOKOZANI MTSHALI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69D375-C8CE-F453-4330-0758F2738F9B}"/>
              </a:ext>
            </a:extLst>
          </p:cNvPr>
          <p:cNvSpPr txBox="1"/>
          <p:nvPr/>
        </p:nvSpPr>
        <p:spPr>
          <a:xfrm>
            <a:off x="1473200" y="5256431"/>
            <a:ext cx="238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BRIAN MABUKWA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26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AE2791D9-7F40-7EF9-36CD-0E87A045C86C}"/>
              </a:ext>
            </a:extLst>
          </p:cNvPr>
          <p:cNvSpPr/>
          <p:nvPr/>
        </p:nvSpPr>
        <p:spPr>
          <a:xfrm>
            <a:off x="-1714500" y="-3864918"/>
            <a:ext cx="15621000" cy="15511165"/>
          </a:xfrm>
          <a:prstGeom prst="flowChartConnector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48913E-C16C-70BA-D066-BD0F300B9C97}"/>
              </a:ext>
            </a:extLst>
          </p:cNvPr>
          <p:cNvSpPr txBox="1"/>
          <p:nvPr/>
        </p:nvSpPr>
        <p:spPr>
          <a:xfrm>
            <a:off x="695416" y="2267192"/>
            <a:ext cx="57759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ZA" sz="2400" dirty="0">
                <a:solidFill>
                  <a:schemeClr val="bg1"/>
                </a:solidFill>
              </a:rPr>
              <a:t>South Africa’s inflation rate has consistently been increasing over the years and the cost of living increased, decreased livelihoods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ZA" sz="2400" dirty="0">
              <a:solidFill>
                <a:schemeClr val="bg1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ZA" sz="2400" dirty="0">
                <a:solidFill>
                  <a:schemeClr val="bg1"/>
                </a:solidFill>
              </a:rPr>
              <a:t>Affecting the livelihoods of lower income families and students.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ZA" sz="2400" dirty="0">
              <a:solidFill>
                <a:schemeClr val="bg1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ZA" sz="2400" dirty="0">
                <a:solidFill>
                  <a:schemeClr val="bg1"/>
                </a:solidFill>
              </a:rPr>
              <a:t>Budgeting for grocery shopping has become difficult due to frequent price increases.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15FD00-5E06-E428-44CD-0B01C222181B}"/>
              </a:ext>
            </a:extLst>
          </p:cNvPr>
          <p:cNvSpPr txBox="1"/>
          <p:nvPr/>
        </p:nvSpPr>
        <p:spPr>
          <a:xfrm>
            <a:off x="4189548" y="1343862"/>
            <a:ext cx="5354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5400" b="1" dirty="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oboto" panose="02000000000000000000" pitchFamily="2" charset="0"/>
              </a:rPr>
              <a:t>PROBLEM</a:t>
            </a:r>
            <a:endParaRPr lang="en-US" sz="5400" b="1" dirty="0">
              <a:solidFill>
                <a:schemeClr val="bg1"/>
              </a:solidFill>
              <a:latin typeface="Raleway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4" name="Graphic 23" descr="Warning with solid fill">
            <a:extLst>
              <a:ext uri="{FF2B5EF4-FFF2-40B4-BE49-F238E27FC236}">
                <a16:creationId xmlns:a16="http://schemas.microsoft.com/office/drawing/2014/main" id="{2B530A31-411B-D45D-5638-36F27575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28854" y="209571"/>
            <a:ext cx="1134291" cy="1134291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F37B38A1-88CA-7EFE-C98F-200C279BFF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5420" y="2434321"/>
            <a:ext cx="5447435" cy="291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2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1B1D8F3-14F1-CD63-3C57-D320A06D5034}"/>
              </a:ext>
            </a:extLst>
          </p:cNvPr>
          <p:cNvSpPr txBox="1"/>
          <p:nvPr/>
        </p:nvSpPr>
        <p:spPr>
          <a:xfrm>
            <a:off x="3208020" y="5033389"/>
            <a:ext cx="5775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lot of text gos here but nothing has been allocated to use aas a ttoll to us the lorem fagwv bbbbbbbbbbbbbbbbb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bbbbbbbbbbbbbbbbbgrsrrr2333ool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813D60-4676-23E8-2B42-BDD195279233}"/>
              </a:ext>
            </a:extLst>
          </p:cNvPr>
          <p:cNvSpPr txBox="1"/>
          <p:nvPr/>
        </p:nvSpPr>
        <p:spPr>
          <a:xfrm>
            <a:off x="3347720" y="2967335"/>
            <a:ext cx="5496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8000" b="1" dirty="0">
                <a:solidFill>
                  <a:prstClr val="white"/>
                </a:solidFill>
                <a:latin typeface="Raleway" pitchFamily="2" charset="0"/>
                <a:ea typeface="Roboto" panose="02000000000000000000" pitchFamily="2" charset="0"/>
                <a:cs typeface="Roboto" panose="02000000000000000000" pitchFamily="2" charset="0"/>
              </a:rPr>
              <a:t>SOLUTION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Graphic 2" descr="Lightbulb and gear with solid fill">
            <a:extLst>
              <a:ext uri="{FF2B5EF4-FFF2-40B4-BE49-F238E27FC236}">
                <a16:creationId xmlns:a16="http://schemas.microsoft.com/office/drawing/2014/main" id="{6CCDCC04-EEFA-A3CB-743C-2249DDF07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953000" y="681335"/>
            <a:ext cx="228600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1EF596-F32B-4295-47B2-C9F80C6059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64478"/>
            <a:ext cx="12192000" cy="6922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9FCB16-11E7-942A-8610-4921E31ADFD1}"/>
              </a:ext>
            </a:extLst>
          </p:cNvPr>
          <p:cNvSpPr/>
          <p:nvPr/>
        </p:nvSpPr>
        <p:spPr>
          <a:xfrm>
            <a:off x="1" y="-64478"/>
            <a:ext cx="12192000" cy="6922477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Lightbulb and gear with solid fill">
            <a:extLst>
              <a:ext uri="{FF2B5EF4-FFF2-40B4-BE49-F238E27FC236}">
                <a16:creationId xmlns:a16="http://schemas.microsoft.com/office/drawing/2014/main" id="{D28605E3-4855-792C-ADA3-B6BD5A1D9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33208" y="42706"/>
            <a:ext cx="1125583" cy="1125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1AAA78-2B37-E1C4-A543-658D7FB804BE}"/>
              </a:ext>
            </a:extLst>
          </p:cNvPr>
          <p:cNvSpPr txBox="1"/>
          <p:nvPr/>
        </p:nvSpPr>
        <p:spPr>
          <a:xfrm>
            <a:off x="4490720" y="1100866"/>
            <a:ext cx="5496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4400" b="1" dirty="0">
                <a:solidFill>
                  <a:prstClr val="white"/>
                </a:solidFill>
                <a:latin typeface="Raleway" pitchFamily="2" charset="0"/>
                <a:ea typeface="Roboto" panose="02000000000000000000" pitchFamily="2" charset="0"/>
                <a:cs typeface="Roboto" panose="02000000000000000000" pitchFamily="2" charset="0"/>
              </a:rPr>
              <a:t>SOLUTION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36C768-7C6F-BB0D-E496-F6FA276E58DB}"/>
              </a:ext>
            </a:extLst>
          </p:cNvPr>
          <p:cNvSpPr txBox="1"/>
          <p:nvPr/>
        </p:nvSpPr>
        <p:spPr>
          <a:xfrm>
            <a:off x="3528061" y="2786620"/>
            <a:ext cx="577596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ZA" sz="2800" dirty="0">
                <a:solidFill>
                  <a:schemeClr val="bg1"/>
                </a:solidFill>
              </a:rPr>
              <a:t>A website that is used make grocery shopping easier and more affordable.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ZA" sz="2800" dirty="0">
              <a:solidFill>
                <a:schemeClr val="bg1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ZA" sz="2800" dirty="0">
                <a:solidFill>
                  <a:schemeClr val="bg1"/>
                </a:solidFill>
              </a:rPr>
              <a:t>Enables users to spend less on monthly grocery shopping and find value for money to survive the plummeting economy.</a:t>
            </a:r>
          </a:p>
          <a:p>
            <a:endParaRPr lang="en-ZA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108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AE2791D9-7F40-7EF9-36CD-0E87A045C86C}"/>
              </a:ext>
            </a:extLst>
          </p:cNvPr>
          <p:cNvSpPr/>
          <p:nvPr/>
        </p:nvSpPr>
        <p:spPr>
          <a:xfrm>
            <a:off x="-1714500" y="-3864918"/>
            <a:ext cx="15621000" cy="15511165"/>
          </a:xfrm>
          <a:prstGeom prst="flowChartConnector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84741C-4A06-F833-852E-49909D7B5629}"/>
              </a:ext>
            </a:extLst>
          </p:cNvPr>
          <p:cNvSpPr/>
          <p:nvPr/>
        </p:nvSpPr>
        <p:spPr>
          <a:xfrm>
            <a:off x="0" y="0"/>
            <a:ext cx="12192000" cy="6922477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1B2D3-F5EB-51F5-7A21-4EAF09044357}"/>
              </a:ext>
            </a:extLst>
          </p:cNvPr>
          <p:cNvSpPr txBox="1"/>
          <p:nvPr/>
        </p:nvSpPr>
        <p:spPr>
          <a:xfrm>
            <a:off x="139156" y="3058470"/>
            <a:ext cx="595684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2400" b="1" dirty="0">
                <a:solidFill>
                  <a:schemeClr val="bg1"/>
                </a:solidFill>
              </a:rPr>
              <a:t>Website: 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ZA" sz="2400" b="1" dirty="0">
                <a:solidFill>
                  <a:schemeClr val="bg1"/>
                </a:solidFill>
              </a:rPr>
              <a:t>Grocery store specials!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ZA" sz="2400" b="1" dirty="0">
              <a:solidFill>
                <a:schemeClr val="bg1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ZA" sz="2400" b="1" dirty="0">
                <a:solidFill>
                  <a:schemeClr val="bg1"/>
                </a:solidFill>
              </a:rPr>
              <a:t>Finds the grocery store branches close to user.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ZA" sz="2400" b="1" dirty="0">
              <a:solidFill>
                <a:schemeClr val="bg1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ZA" sz="2400" b="1" dirty="0">
                <a:solidFill>
                  <a:schemeClr val="bg1"/>
                </a:solidFill>
              </a:rPr>
              <a:t>Compiles grocery list with estimated total cost</a:t>
            </a:r>
            <a:r>
              <a:rPr lang="en-ZA" dirty="0">
                <a:solidFill>
                  <a:schemeClr val="bg1"/>
                </a:solidFill>
              </a:rPr>
              <a:t>.</a:t>
            </a:r>
            <a:endParaRPr lang="en-ZA" sz="1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4936AD-C637-E75D-031B-8ECF403D6F2D}"/>
              </a:ext>
            </a:extLst>
          </p:cNvPr>
          <p:cNvSpPr txBox="1"/>
          <p:nvPr/>
        </p:nvSpPr>
        <p:spPr>
          <a:xfrm>
            <a:off x="6598013" y="2929762"/>
            <a:ext cx="514404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2400" b="1" dirty="0">
                <a:solidFill>
                  <a:schemeClr val="bg1"/>
                </a:solidFill>
              </a:rPr>
              <a:t>User can: 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ZA" sz="2400" b="1" dirty="0">
                <a:solidFill>
                  <a:schemeClr val="bg1"/>
                </a:solidFill>
              </a:rPr>
              <a:t>Create account &amp; have a profile 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ZA" sz="2400" b="1" dirty="0">
              <a:solidFill>
                <a:schemeClr val="bg1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ZA" sz="2400" b="1" dirty="0">
                <a:solidFill>
                  <a:schemeClr val="bg1"/>
                </a:solidFill>
              </a:rPr>
              <a:t>Write a shopping list for every shopping trip.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ZA" sz="2400" b="1" dirty="0">
              <a:solidFill>
                <a:schemeClr val="bg1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ZA" sz="2400" b="1" dirty="0">
                <a:solidFill>
                  <a:schemeClr val="bg1"/>
                </a:solidFill>
              </a:rPr>
              <a:t>A “Favourites” products list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ZA" sz="2400" b="1" dirty="0">
              <a:solidFill>
                <a:schemeClr val="bg1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ZA" sz="2400" b="1" dirty="0">
                <a:solidFill>
                  <a:schemeClr val="bg1"/>
                </a:solidFill>
              </a:rPr>
              <a:t>Report ‘out of stock’ products</a:t>
            </a:r>
          </a:p>
        </p:txBody>
      </p:sp>
      <p:pic>
        <p:nvPicPr>
          <p:cNvPr id="16" name="Graphic 15" descr="Decision chart outline">
            <a:extLst>
              <a:ext uri="{FF2B5EF4-FFF2-40B4-BE49-F238E27FC236}">
                <a16:creationId xmlns:a16="http://schemas.microsoft.com/office/drawing/2014/main" id="{44065DF0-CEA9-EDB0-08CF-48DEE576E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625735" y="160329"/>
            <a:ext cx="1666967" cy="13543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F964044-F2F0-ADD8-5FFF-F942909F0848}"/>
              </a:ext>
            </a:extLst>
          </p:cNvPr>
          <p:cNvSpPr txBox="1"/>
          <p:nvPr/>
        </p:nvSpPr>
        <p:spPr>
          <a:xfrm>
            <a:off x="2514961" y="1635304"/>
            <a:ext cx="78885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A" sz="4000" b="1" dirty="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oboto" panose="02000000000000000000" pitchFamily="2" charset="0"/>
              </a:rPr>
              <a:t>SPECS &amp; FEATURES</a:t>
            </a:r>
            <a:endParaRPr lang="en-US" sz="4000" b="1" dirty="0">
              <a:solidFill>
                <a:schemeClr val="bg1"/>
              </a:solidFill>
              <a:latin typeface="Raleway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595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898A9C-0AF9-62AA-E3DF-4E10D333052E}"/>
              </a:ext>
            </a:extLst>
          </p:cNvPr>
          <p:cNvSpPr txBox="1"/>
          <p:nvPr/>
        </p:nvSpPr>
        <p:spPr>
          <a:xfrm>
            <a:off x="4828488" y="901076"/>
            <a:ext cx="2353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itchFamily="2" charset="0"/>
                <a:ea typeface="Roboto" panose="02000000000000000000" pitchFamily="2" charset="0"/>
                <a:cs typeface="Roboto" panose="02000000000000000000" pitchFamily="2" charset="0"/>
              </a:rPr>
              <a:t>CRUED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Graphic 2" descr="Decision chart outline">
            <a:extLst>
              <a:ext uri="{FF2B5EF4-FFF2-40B4-BE49-F238E27FC236}">
                <a16:creationId xmlns:a16="http://schemas.microsoft.com/office/drawing/2014/main" id="{D78DAAF6-630B-EE9A-DB7B-DBABC27CF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262517" y="0"/>
            <a:ext cx="1252738" cy="8757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F18909E-210E-7EA0-D73C-C3462CD2C282}"/>
              </a:ext>
            </a:extLst>
          </p:cNvPr>
          <p:cNvGrpSpPr/>
          <p:nvPr/>
        </p:nvGrpSpPr>
        <p:grpSpPr>
          <a:xfrm>
            <a:off x="1047118" y="1639418"/>
            <a:ext cx="877560" cy="1253655"/>
            <a:chOff x="101657" y="1523"/>
            <a:chExt cx="877560" cy="1253655"/>
          </a:xfrm>
        </p:grpSpPr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44E08D03-2055-9E0B-EB23-1A6CEE01F0EB}"/>
                </a:ext>
              </a:extLst>
            </p:cNvPr>
            <p:cNvSpPr/>
            <p:nvPr/>
          </p:nvSpPr>
          <p:spPr>
            <a:xfrm rot="5400000">
              <a:off x="-86391" y="189571"/>
              <a:ext cx="1253655" cy="877559"/>
            </a:xfrm>
            <a:prstGeom prst="chevron">
              <a:avLst/>
            </a:prstGeom>
            <a:gradFill flip="none" rotWithShape="0">
              <a:gsLst>
                <a:gs pos="0">
                  <a:schemeClr val="accent3">
                    <a:hueOff val="0"/>
                    <a:satOff val="0"/>
                    <a:lumOff val="0"/>
                    <a:shade val="30000"/>
                    <a:satMod val="115000"/>
                  </a:schemeClr>
                </a:gs>
                <a:gs pos="50000">
                  <a:schemeClr val="accent3">
                    <a:hueOff val="0"/>
                    <a:satOff val="0"/>
                    <a:lumOff val="0"/>
                    <a:shade val="67500"/>
                    <a:satMod val="115000"/>
                  </a:schemeClr>
                </a:gs>
                <a:gs pos="100000">
                  <a:schemeClr val="accent3">
                    <a:hueOff val="0"/>
                    <a:satOff val="0"/>
                    <a:lumOff val="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3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Arrow: Chevron 4">
              <a:extLst>
                <a:ext uri="{FF2B5EF4-FFF2-40B4-BE49-F238E27FC236}">
                  <a16:creationId xmlns:a16="http://schemas.microsoft.com/office/drawing/2014/main" id="{17D4C6CB-0504-2DDB-9ABF-4699E28A102C}"/>
                </a:ext>
              </a:extLst>
            </p:cNvPr>
            <p:cNvSpPr txBox="1"/>
            <p:nvPr/>
          </p:nvSpPr>
          <p:spPr>
            <a:xfrm>
              <a:off x="101658" y="440303"/>
              <a:ext cx="877559" cy="3760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b="1" kern="1200" dirty="0">
                  <a:latin typeface="Raleway" pitchFamily="2" charset="0"/>
                </a:rPr>
                <a:t>C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97A3A6B-5A4D-7EA7-7FEB-0EB9679E1E42}"/>
              </a:ext>
            </a:extLst>
          </p:cNvPr>
          <p:cNvGrpSpPr/>
          <p:nvPr/>
        </p:nvGrpSpPr>
        <p:grpSpPr>
          <a:xfrm>
            <a:off x="1047117" y="2551441"/>
            <a:ext cx="877560" cy="1253655"/>
            <a:chOff x="0" y="1110191"/>
            <a:chExt cx="877560" cy="1253655"/>
          </a:xfrm>
        </p:grpSpPr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7BBD7F10-D608-A997-346D-962766406416}"/>
                </a:ext>
              </a:extLst>
            </p:cNvPr>
            <p:cNvSpPr/>
            <p:nvPr/>
          </p:nvSpPr>
          <p:spPr>
            <a:xfrm rot="5400000">
              <a:off x="-188048" y="1298239"/>
              <a:ext cx="1253655" cy="877559"/>
            </a:xfrm>
            <a:prstGeom prst="chevron">
              <a:avLst/>
            </a:prstGeom>
            <a:gradFill flip="none" rotWithShape="0">
              <a:gsLst>
                <a:gs pos="0">
                  <a:schemeClr val="accent3">
                    <a:hueOff val="0"/>
                    <a:satOff val="0"/>
                    <a:lumOff val="0"/>
                    <a:shade val="30000"/>
                    <a:satMod val="115000"/>
                  </a:schemeClr>
                </a:gs>
                <a:gs pos="50000">
                  <a:schemeClr val="accent3">
                    <a:hueOff val="0"/>
                    <a:satOff val="0"/>
                    <a:lumOff val="0"/>
                    <a:shade val="67500"/>
                    <a:satMod val="115000"/>
                  </a:schemeClr>
                </a:gs>
                <a:gs pos="100000">
                  <a:schemeClr val="accent3">
                    <a:hueOff val="0"/>
                    <a:satOff val="0"/>
                    <a:lumOff val="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3">
                <a:alpha val="90000"/>
                <a:hueOff val="0"/>
                <a:satOff val="0"/>
                <a:lumOff val="0"/>
                <a:alphaOff val="-13333"/>
              </a:schemeClr>
            </a:lnRef>
            <a:fillRef idx="1">
              <a:scrgbClr r="0" g="0" b="0"/>
            </a:fillRef>
            <a:effectRef idx="0">
              <a:schemeClr val="accent3">
                <a:alpha val="90000"/>
                <a:hueOff val="0"/>
                <a:satOff val="0"/>
                <a:lumOff val="0"/>
                <a:alphaOff val="-13333"/>
              </a:schemeClr>
            </a:effectRef>
            <a:fontRef idx="minor">
              <a:schemeClr val="lt1"/>
            </a:fontRef>
          </p:style>
        </p:sp>
        <p:sp>
          <p:nvSpPr>
            <p:cNvPr id="9" name="Arrow: Chevron 4">
              <a:extLst>
                <a:ext uri="{FF2B5EF4-FFF2-40B4-BE49-F238E27FC236}">
                  <a16:creationId xmlns:a16="http://schemas.microsoft.com/office/drawing/2014/main" id="{55A5EEF6-A124-062F-30A2-AB1FCD0CBBBF}"/>
                </a:ext>
              </a:extLst>
            </p:cNvPr>
            <p:cNvSpPr txBox="1"/>
            <p:nvPr/>
          </p:nvSpPr>
          <p:spPr>
            <a:xfrm>
              <a:off x="1" y="1548971"/>
              <a:ext cx="877559" cy="3760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b="1" kern="1200" dirty="0">
                  <a:latin typeface="Raleway" pitchFamily="2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A8F5B2-3213-EBDE-8EF9-7C19875EDCF3}"/>
              </a:ext>
            </a:extLst>
          </p:cNvPr>
          <p:cNvGrpSpPr/>
          <p:nvPr/>
        </p:nvGrpSpPr>
        <p:grpSpPr>
          <a:xfrm>
            <a:off x="1047115" y="4361332"/>
            <a:ext cx="877560" cy="1253655"/>
            <a:chOff x="0" y="1110191"/>
            <a:chExt cx="877560" cy="1253655"/>
          </a:xfrm>
        </p:grpSpPr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18E8A5F8-5A4C-AC56-31E7-E2166D9623A7}"/>
                </a:ext>
              </a:extLst>
            </p:cNvPr>
            <p:cNvSpPr/>
            <p:nvPr/>
          </p:nvSpPr>
          <p:spPr>
            <a:xfrm rot="5400000">
              <a:off x="-188048" y="1298239"/>
              <a:ext cx="1253655" cy="877559"/>
            </a:xfrm>
            <a:prstGeom prst="chevron">
              <a:avLst/>
            </a:prstGeom>
            <a:gradFill flip="none" rotWithShape="0">
              <a:gsLst>
                <a:gs pos="0">
                  <a:schemeClr val="accent3">
                    <a:hueOff val="0"/>
                    <a:satOff val="0"/>
                    <a:lumOff val="0"/>
                    <a:shade val="30000"/>
                    <a:satMod val="115000"/>
                  </a:schemeClr>
                </a:gs>
                <a:gs pos="50000">
                  <a:schemeClr val="accent3">
                    <a:hueOff val="0"/>
                    <a:satOff val="0"/>
                    <a:lumOff val="0"/>
                    <a:shade val="67500"/>
                    <a:satMod val="115000"/>
                  </a:schemeClr>
                </a:gs>
                <a:gs pos="100000">
                  <a:schemeClr val="accent3">
                    <a:hueOff val="0"/>
                    <a:satOff val="0"/>
                    <a:lumOff val="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3">
                <a:alpha val="90000"/>
                <a:hueOff val="0"/>
                <a:satOff val="0"/>
                <a:lumOff val="0"/>
                <a:alphaOff val="-13333"/>
              </a:schemeClr>
            </a:lnRef>
            <a:fillRef idx="1">
              <a:scrgbClr r="0" g="0" b="0"/>
            </a:fillRef>
            <a:effectRef idx="0">
              <a:schemeClr val="accent3">
                <a:alpha val="90000"/>
                <a:hueOff val="0"/>
                <a:satOff val="0"/>
                <a:lumOff val="0"/>
                <a:alphaOff val="-13333"/>
              </a:schemeClr>
            </a:effectRef>
            <a:fontRef idx="minor">
              <a:schemeClr val="lt1"/>
            </a:fontRef>
          </p:style>
        </p:sp>
        <p:sp>
          <p:nvSpPr>
            <p:cNvPr id="17" name="Arrow: Chevron 4">
              <a:extLst>
                <a:ext uri="{FF2B5EF4-FFF2-40B4-BE49-F238E27FC236}">
                  <a16:creationId xmlns:a16="http://schemas.microsoft.com/office/drawing/2014/main" id="{CE61FB0D-08CF-A683-971D-A7FBDF8B8B42}"/>
                </a:ext>
              </a:extLst>
            </p:cNvPr>
            <p:cNvSpPr txBox="1"/>
            <p:nvPr/>
          </p:nvSpPr>
          <p:spPr>
            <a:xfrm>
              <a:off x="1" y="1548971"/>
              <a:ext cx="877559" cy="3760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b="1" kern="1200" dirty="0">
                  <a:latin typeface="Raleway" pitchFamily="2" charset="0"/>
                </a:rPr>
                <a:t>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07CFF4-A90F-B15D-5390-E4D4336F966B}"/>
              </a:ext>
            </a:extLst>
          </p:cNvPr>
          <p:cNvGrpSpPr/>
          <p:nvPr/>
        </p:nvGrpSpPr>
        <p:grpSpPr>
          <a:xfrm>
            <a:off x="1047116" y="3449309"/>
            <a:ext cx="877560" cy="1253655"/>
            <a:chOff x="0" y="2217253"/>
            <a:chExt cx="877560" cy="1253655"/>
          </a:xfrm>
        </p:grpSpPr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DAD03489-B51B-3CD1-9915-74E3CB728DAB}"/>
                </a:ext>
              </a:extLst>
            </p:cNvPr>
            <p:cNvSpPr/>
            <p:nvPr/>
          </p:nvSpPr>
          <p:spPr>
            <a:xfrm rot="5400000">
              <a:off x="-188048" y="2405301"/>
              <a:ext cx="1253655" cy="877559"/>
            </a:xfrm>
            <a:prstGeom prst="chevron">
              <a:avLst/>
            </a:prstGeom>
            <a:gradFill flip="none" rotWithShape="0">
              <a:gsLst>
                <a:gs pos="0">
                  <a:schemeClr val="accent3">
                    <a:hueOff val="0"/>
                    <a:satOff val="0"/>
                    <a:lumOff val="0"/>
                    <a:shade val="30000"/>
                    <a:satMod val="115000"/>
                  </a:schemeClr>
                </a:gs>
                <a:gs pos="50000">
                  <a:schemeClr val="accent3">
                    <a:hueOff val="0"/>
                    <a:satOff val="0"/>
                    <a:lumOff val="0"/>
                    <a:shade val="67500"/>
                    <a:satMod val="115000"/>
                  </a:schemeClr>
                </a:gs>
                <a:gs pos="100000">
                  <a:schemeClr val="accent3">
                    <a:hueOff val="0"/>
                    <a:satOff val="0"/>
                    <a:lumOff val="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3">
                <a:alpha val="90000"/>
                <a:hueOff val="0"/>
                <a:satOff val="0"/>
                <a:lumOff val="0"/>
                <a:alphaOff val="-26667"/>
              </a:schemeClr>
            </a:lnRef>
            <a:fillRef idx="1">
              <a:scrgbClr r="0" g="0" b="0"/>
            </a:fillRef>
            <a:effectRef idx="0">
              <a:schemeClr val="accent3">
                <a:alpha val="90000"/>
                <a:hueOff val="0"/>
                <a:satOff val="0"/>
                <a:lumOff val="0"/>
                <a:alphaOff val="-26667"/>
              </a:schemeClr>
            </a:effectRef>
            <a:fontRef idx="minor">
              <a:schemeClr val="lt1"/>
            </a:fontRef>
          </p:style>
        </p:sp>
        <p:sp>
          <p:nvSpPr>
            <p:cNvPr id="20" name="Arrow: Chevron 4">
              <a:extLst>
                <a:ext uri="{FF2B5EF4-FFF2-40B4-BE49-F238E27FC236}">
                  <a16:creationId xmlns:a16="http://schemas.microsoft.com/office/drawing/2014/main" id="{1FC32EAB-90C7-44F8-31E5-7E342EB54FD0}"/>
                </a:ext>
              </a:extLst>
            </p:cNvPr>
            <p:cNvSpPr txBox="1"/>
            <p:nvPr/>
          </p:nvSpPr>
          <p:spPr>
            <a:xfrm>
              <a:off x="1" y="2656033"/>
              <a:ext cx="877559" cy="3760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b="1" kern="1200" dirty="0">
                  <a:latin typeface="Raleway" pitchFamily="2" charset="0"/>
                </a:rPr>
                <a:t>U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9C8B60-72E7-AEBB-AEC5-D16B584E066B}"/>
              </a:ext>
            </a:extLst>
          </p:cNvPr>
          <p:cNvGrpSpPr/>
          <p:nvPr/>
        </p:nvGrpSpPr>
        <p:grpSpPr>
          <a:xfrm>
            <a:off x="1047114" y="5248797"/>
            <a:ext cx="877560" cy="1253655"/>
            <a:chOff x="0" y="3324316"/>
            <a:chExt cx="877560" cy="1253655"/>
          </a:xfrm>
        </p:grpSpPr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8350C6A1-258C-081C-C5CA-65E832E00C56}"/>
                </a:ext>
              </a:extLst>
            </p:cNvPr>
            <p:cNvSpPr/>
            <p:nvPr/>
          </p:nvSpPr>
          <p:spPr>
            <a:xfrm rot="5400000">
              <a:off x="-188048" y="3512364"/>
              <a:ext cx="1253655" cy="877559"/>
            </a:xfrm>
            <a:prstGeom prst="chevron">
              <a:avLst/>
            </a:prstGeom>
            <a:gradFill flip="none" rotWithShape="0">
              <a:gsLst>
                <a:gs pos="0">
                  <a:schemeClr val="accent3">
                    <a:hueOff val="0"/>
                    <a:satOff val="0"/>
                    <a:lumOff val="0"/>
                    <a:shade val="30000"/>
                    <a:satMod val="115000"/>
                  </a:schemeClr>
                </a:gs>
                <a:gs pos="50000">
                  <a:schemeClr val="accent3">
                    <a:hueOff val="0"/>
                    <a:satOff val="0"/>
                    <a:lumOff val="0"/>
                    <a:shade val="67500"/>
                    <a:satMod val="115000"/>
                  </a:schemeClr>
                </a:gs>
                <a:gs pos="100000">
                  <a:schemeClr val="accent3">
                    <a:hueOff val="0"/>
                    <a:satOff val="0"/>
                    <a:lumOff val="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3">
                <a:alpha val="90000"/>
                <a:hueOff val="0"/>
                <a:satOff val="0"/>
                <a:lumOff val="0"/>
                <a:alphaOff val="-40000"/>
              </a:schemeClr>
            </a:lnRef>
            <a:fillRef idx="1">
              <a:scrgbClr r="0" g="0" b="0"/>
            </a:fillRef>
            <a:effectRef idx="0">
              <a:schemeClr val="accent3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23" name="Arrow: Chevron 4">
              <a:extLst>
                <a:ext uri="{FF2B5EF4-FFF2-40B4-BE49-F238E27FC236}">
                  <a16:creationId xmlns:a16="http://schemas.microsoft.com/office/drawing/2014/main" id="{8304B338-0500-D91C-4AF3-ABA83C68FEEE}"/>
                </a:ext>
              </a:extLst>
            </p:cNvPr>
            <p:cNvSpPr txBox="1"/>
            <p:nvPr/>
          </p:nvSpPr>
          <p:spPr>
            <a:xfrm>
              <a:off x="1" y="3763096"/>
              <a:ext cx="877559" cy="3760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b="1" kern="1200" dirty="0">
                  <a:latin typeface="Raleway" pitchFamily="2" charset="0"/>
                </a:rPr>
                <a:t>D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4CFA2BA-C8AC-A746-093F-6566C6D20EF9}"/>
              </a:ext>
            </a:extLst>
          </p:cNvPr>
          <p:cNvSpPr txBox="1"/>
          <p:nvPr/>
        </p:nvSpPr>
        <p:spPr>
          <a:xfrm>
            <a:off x="1924672" y="2020973"/>
            <a:ext cx="3904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dirty="0">
                <a:solidFill>
                  <a:schemeClr val="bg1"/>
                </a:solidFill>
              </a:rPr>
              <a:t>REATE</a:t>
            </a:r>
            <a:r>
              <a:rPr lang="en-ZA" dirty="0">
                <a:solidFill>
                  <a:schemeClr val="bg1"/>
                </a:solidFill>
              </a:rPr>
              <a:t>: </a:t>
            </a:r>
            <a:r>
              <a:rPr lang="en-ZA" sz="2000" dirty="0">
                <a:solidFill>
                  <a:schemeClr val="bg1"/>
                </a:solidFill>
              </a:rPr>
              <a:t>user can create a profile.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8357C6-FAFB-2426-95B1-4715E8814C80}"/>
              </a:ext>
            </a:extLst>
          </p:cNvPr>
          <p:cNvSpPr txBox="1"/>
          <p:nvPr/>
        </p:nvSpPr>
        <p:spPr>
          <a:xfrm>
            <a:off x="1924672" y="2876509"/>
            <a:ext cx="6571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dirty="0">
                <a:solidFill>
                  <a:schemeClr val="bg1"/>
                </a:solidFill>
              </a:rPr>
              <a:t>EAD/RETRIEVE</a:t>
            </a:r>
            <a:r>
              <a:rPr lang="en-ZA" dirty="0">
                <a:solidFill>
                  <a:schemeClr val="bg1"/>
                </a:solidFill>
              </a:rPr>
              <a:t>: </a:t>
            </a:r>
            <a:r>
              <a:rPr lang="en-ZA" sz="2000" dirty="0">
                <a:solidFill>
                  <a:schemeClr val="bg1"/>
                </a:solidFill>
              </a:rPr>
              <a:t>website reads data from the database</a:t>
            </a:r>
            <a:endParaRPr lang="en-US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FCB1FB-5821-D65E-CEFC-F13E58EE1987}"/>
              </a:ext>
            </a:extLst>
          </p:cNvPr>
          <p:cNvSpPr txBox="1"/>
          <p:nvPr/>
        </p:nvSpPr>
        <p:spPr>
          <a:xfrm>
            <a:off x="1924673" y="3749300"/>
            <a:ext cx="500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dirty="0">
                <a:solidFill>
                  <a:schemeClr val="bg1"/>
                </a:solidFill>
              </a:rPr>
              <a:t>PDATE</a:t>
            </a:r>
            <a:r>
              <a:rPr lang="en-ZA" dirty="0">
                <a:solidFill>
                  <a:schemeClr val="bg1"/>
                </a:solidFill>
              </a:rPr>
              <a:t>: </a:t>
            </a:r>
            <a:r>
              <a:rPr lang="en-ZA" sz="2000" dirty="0">
                <a:solidFill>
                  <a:schemeClr val="bg1"/>
                </a:solidFill>
              </a:rPr>
              <a:t>website updates specials daily</a:t>
            </a:r>
            <a:r>
              <a:rPr lang="en-ZA" dirty="0">
                <a:solidFill>
                  <a:schemeClr val="bg1"/>
                </a:solidFill>
              </a:rPr>
              <a:t>.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86B850-F15C-B1DF-3C41-3659F5324E93}"/>
              </a:ext>
            </a:extLst>
          </p:cNvPr>
          <p:cNvSpPr txBox="1"/>
          <p:nvPr/>
        </p:nvSpPr>
        <p:spPr>
          <a:xfrm>
            <a:off x="1924672" y="4689542"/>
            <a:ext cx="4628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dirty="0">
                <a:solidFill>
                  <a:schemeClr val="bg1"/>
                </a:solidFill>
              </a:rPr>
              <a:t>DIT</a:t>
            </a:r>
            <a:r>
              <a:rPr lang="en-ZA" dirty="0">
                <a:solidFill>
                  <a:schemeClr val="bg1"/>
                </a:solidFill>
              </a:rPr>
              <a:t>: </a:t>
            </a:r>
            <a:r>
              <a:rPr lang="en-ZA" sz="2000" dirty="0">
                <a:solidFill>
                  <a:schemeClr val="bg1"/>
                </a:solidFill>
              </a:rPr>
              <a:t>user can edit their profile’s details</a:t>
            </a:r>
            <a:r>
              <a:rPr lang="en-ZA" dirty="0">
                <a:solidFill>
                  <a:schemeClr val="bg1"/>
                </a:solidFill>
              </a:rPr>
              <a:t>.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D952C9-6A8D-EEA8-F631-98251A2C2CDC}"/>
              </a:ext>
            </a:extLst>
          </p:cNvPr>
          <p:cNvSpPr txBox="1"/>
          <p:nvPr/>
        </p:nvSpPr>
        <p:spPr>
          <a:xfrm>
            <a:off x="1924672" y="5615119"/>
            <a:ext cx="4342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dirty="0">
                <a:solidFill>
                  <a:schemeClr val="bg1"/>
                </a:solidFill>
              </a:rPr>
              <a:t>ELETE</a:t>
            </a:r>
            <a:r>
              <a:rPr lang="en-ZA" dirty="0">
                <a:solidFill>
                  <a:schemeClr val="bg1"/>
                </a:solidFill>
              </a:rPr>
              <a:t>: </a:t>
            </a:r>
            <a:r>
              <a:rPr lang="en-ZA" sz="2000" dirty="0">
                <a:solidFill>
                  <a:schemeClr val="bg1"/>
                </a:solidFill>
              </a:rPr>
              <a:t>user can delete their profile</a:t>
            </a:r>
            <a:r>
              <a:rPr lang="en-ZA" dirty="0">
                <a:solidFill>
                  <a:schemeClr val="bg1"/>
                </a:solidFill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54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8B3DDF3B-5A07-D82C-E8C7-41D834A109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 descr="Flowchart with solid fill">
            <a:extLst>
              <a:ext uri="{FF2B5EF4-FFF2-40B4-BE49-F238E27FC236}">
                <a16:creationId xmlns:a16="http://schemas.microsoft.com/office/drawing/2014/main" id="{D3D20EE8-ACE6-F804-B2E1-023224590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01640" y="114391"/>
            <a:ext cx="1188720" cy="11887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016C3C-8484-340D-DFA1-F18B69964DC3}"/>
              </a:ext>
            </a:extLst>
          </p:cNvPr>
          <p:cNvSpPr txBox="1"/>
          <p:nvPr/>
        </p:nvSpPr>
        <p:spPr>
          <a:xfrm>
            <a:off x="4210050" y="112511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IMPLEMENTATION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35ACA2-D33D-78D7-64FB-35DC85EABF27}"/>
              </a:ext>
            </a:extLst>
          </p:cNvPr>
          <p:cNvSpPr txBox="1"/>
          <p:nvPr/>
        </p:nvSpPr>
        <p:spPr>
          <a:xfrm>
            <a:off x="289560" y="1852509"/>
            <a:ext cx="6400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sz="2400" dirty="0">
              <a:solidFill>
                <a:schemeClr val="bg1"/>
              </a:solidFill>
            </a:endParaRPr>
          </a:p>
          <a:p>
            <a:r>
              <a:rPr lang="en-ZA" sz="3200" b="1" dirty="0">
                <a:solidFill>
                  <a:schemeClr val="bg1"/>
                </a:solidFill>
              </a:rPr>
              <a:t>HTML, CSS &amp; JavaScript</a:t>
            </a:r>
            <a:r>
              <a:rPr lang="en-ZA" sz="2400" dirty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ZA" sz="2400" dirty="0">
                <a:solidFill>
                  <a:schemeClr val="bg1"/>
                </a:solidFill>
              </a:rPr>
              <a:t>Using them to design the webpages and add   functionality to them to a fully functional  </a:t>
            </a:r>
          </a:p>
          <a:p>
            <a:r>
              <a:rPr lang="en-ZA" sz="2400" dirty="0">
                <a:solidFill>
                  <a:schemeClr val="bg1"/>
                </a:solidFill>
              </a:rPr>
              <a:t>     website</a:t>
            </a:r>
          </a:p>
          <a:p>
            <a:pPr marL="342900" indent="-342900">
              <a:buFontTx/>
              <a:buChar char="-"/>
            </a:pPr>
            <a:endParaRPr lang="en-ZA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CCF059-C4AB-48CF-32C3-C5850E9A3409}"/>
              </a:ext>
            </a:extLst>
          </p:cNvPr>
          <p:cNvSpPr txBox="1"/>
          <p:nvPr/>
        </p:nvSpPr>
        <p:spPr>
          <a:xfrm>
            <a:off x="6979920" y="2463780"/>
            <a:ext cx="62293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3200" b="1" dirty="0">
                <a:solidFill>
                  <a:schemeClr val="bg1"/>
                </a:solidFill>
              </a:rPr>
              <a:t>MySQL: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ZA" sz="2400" dirty="0">
                <a:solidFill>
                  <a:schemeClr val="bg1"/>
                </a:solidFill>
              </a:rPr>
              <a:t>To create the database &amp; store user information.</a:t>
            </a:r>
          </a:p>
          <a:p>
            <a:pPr marL="342900" indent="-342900">
              <a:buFontTx/>
              <a:buChar char="-"/>
            </a:pPr>
            <a:endParaRPr lang="en-ZA" sz="2400" dirty="0">
              <a:solidFill>
                <a:schemeClr val="bg1"/>
              </a:solidFill>
            </a:endParaRPr>
          </a:p>
          <a:p>
            <a:r>
              <a:rPr lang="en-ZA" sz="3200" b="1" dirty="0">
                <a:solidFill>
                  <a:schemeClr val="bg1"/>
                </a:solidFill>
              </a:rPr>
              <a:t>PHP</a:t>
            </a:r>
            <a:r>
              <a:rPr lang="en-ZA" sz="2400" dirty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ZA" sz="2400" dirty="0">
                <a:solidFill>
                  <a:schemeClr val="bg1"/>
                </a:solidFill>
              </a:rPr>
              <a:t>To link the website and database</a:t>
            </a:r>
          </a:p>
          <a:p>
            <a:pPr marL="342900" indent="-342900">
              <a:buFontTx/>
              <a:buChar char="-"/>
            </a:pPr>
            <a:endParaRPr lang="en-ZA" sz="2400" dirty="0">
              <a:solidFill>
                <a:schemeClr val="bg1"/>
              </a:solidFill>
            </a:endParaRPr>
          </a:p>
          <a:p>
            <a:r>
              <a:rPr lang="en-ZA" sz="3200" b="1" dirty="0">
                <a:solidFill>
                  <a:schemeClr val="bg1"/>
                </a:solidFill>
              </a:rPr>
              <a:t>Python</a:t>
            </a:r>
            <a:r>
              <a:rPr lang="en-ZA" sz="2400" dirty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ZA" sz="2400" dirty="0">
                <a:solidFill>
                  <a:schemeClr val="bg1"/>
                </a:solidFill>
              </a:rPr>
              <a:t>Use it for web scraping &amp; GPS.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675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Bar graph with upward trend outline">
            <a:extLst>
              <a:ext uri="{FF2B5EF4-FFF2-40B4-BE49-F238E27FC236}">
                <a16:creationId xmlns:a16="http://schemas.microsoft.com/office/drawing/2014/main" id="{5FB5467F-1E29-5C02-2E05-0E46881C1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133350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F46211-551A-3EC2-24C0-CD81E62864AD}"/>
              </a:ext>
            </a:extLst>
          </p:cNvPr>
          <p:cNvSpPr txBox="1"/>
          <p:nvPr/>
        </p:nvSpPr>
        <p:spPr>
          <a:xfrm>
            <a:off x="5257800" y="104775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itchFamily="2" charset="0"/>
                <a:ea typeface="Roboto" panose="02000000000000000000" pitchFamily="2" charset="0"/>
                <a:cs typeface="Roboto" panose="02000000000000000000" pitchFamily="2" charset="0"/>
              </a:rPr>
              <a:t>PROFIT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B4D25-A726-4823-6B03-DA833E32FC43}"/>
              </a:ext>
            </a:extLst>
          </p:cNvPr>
          <p:cNvSpPr txBox="1"/>
          <p:nvPr/>
        </p:nvSpPr>
        <p:spPr>
          <a:xfrm>
            <a:off x="1028700" y="2177475"/>
            <a:ext cx="71818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ZA" sz="2400" dirty="0">
                <a:solidFill>
                  <a:schemeClr val="bg1"/>
                </a:solidFill>
              </a:rPr>
              <a:t>The retail franchises will be using or website to advertise their sales.</a:t>
            </a:r>
          </a:p>
          <a:p>
            <a:pPr marL="285750" indent="-285750">
              <a:buFontTx/>
              <a:buChar char="-"/>
            </a:pPr>
            <a:endParaRPr lang="en-ZA" sz="2400" dirty="0">
              <a:solidFill>
                <a:schemeClr val="bg1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ZA" sz="2400" dirty="0">
                <a:solidFill>
                  <a:schemeClr val="bg1"/>
                </a:solidFill>
              </a:rPr>
              <a:t>We will offer advertising for the retail franchises’ delivery apps (Checkers Sixty60, </a:t>
            </a:r>
            <a:r>
              <a:rPr lang="en-ZA" sz="2400" dirty="0" err="1">
                <a:solidFill>
                  <a:schemeClr val="bg1"/>
                </a:solidFill>
              </a:rPr>
              <a:t>PicknPay</a:t>
            </a:r>
            <a:r>
              <a:rPr lang="en-ZA" sz="2400" dirty="0">
                <a:solidFill>
                  <a:schemeClr val="bg1"/>
                </a:solidFill>
              </a:rPr>
              <a:t> asap!, </a:t>
            </a:r>
            <a:r>
              <a:rPr lang="en-ZA" sz="2400" dirty="0" err="1">
                <a:solidFill>
                  <a:schemeClr val="bg1"/>
                </a:solidFill>
              </a:rPr>
              <a:t>Woolies</a:t>
            </a:r>
            <a:r>
              <a:rPr lang="en-ZA" sz="2400" dirty="0">
                <a:solidFill>
                  <a:schemeClr val="bg1"/>
                </a:solidFill>
              </a:rPr>
              <a:t> Dash etc.)</a:t>
            </a:r>
          </a:p>
          <a:p>
            <a:pPr marL="285750" indent="-285750">
              <a:buFontTx/>
              <a:buChar char="-"/>
            </a:pPr>
            <a:endParaRPr lang="en-ZA" sz="2400" dirty="0">
              <a:solidFill>
                <a:schemeClr val="bg1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ZA" sz="2400" dirty="0">
                <a:solidFill>
                  <a:schemeClr val="bg1"/>
                </a:solidFill>
              </a:rPr>
              <a:t>Selling information to insurance companies &amp; banks.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356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61AA3DF-6E37-FDA9-151E-CD606DE369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" y="952500"/>
            <a:ext cx="5200650" cy="5596803"/>
          </a:xfrm>
          <a:prstGeom prst="rect">
            <a:avLst/>
          </a:prstGeom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DB451E5-9B82-1EDF-E666-0A86C8F1DA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3652" y="952500"/>
            <a:ext cx="5200648" cy="55968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5A4B1A-782A-3184-0E51-29FBA1E27109}"/>
              </a:ext>
            </a:extLst>
          </p:cNvPr>
          <p:cNvSpPr txBox="1"/>
          <p:nvPr/>
        </p:nvSpPr>
        <p:spPr>
          <a:xfrm>
            <a:off x="4817411" y="170157"/>
            <a:ext cx="3052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200" b="1" dirty="0">
                <a:solidFill>
                  <a:schemeClr val="bg1"/>
                </a:solidFill>
              </a:rPr>
              <a:t>PROTOTYPE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559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332</Words>
  <Application>Microsoft Office PowerPoint</Application>
  <PresentationFormat>Widescreen</PresentationFormat>
  <Paragraphs>86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</dc:creator>
  <cp:lastModifiedBy>John</cp:lastModifiedBy>
  <cp:revision>14</cp:revision>
  <dcterms:created xsi:type="dcterms:W3CDTF">2023-03-18T19:47:18Z</dcterms:created>
  <dcterms:modified xsi:type="dcterms:W3CDTF">2023-06-05T21:45:20Z</dcterms:modified>
</cp:coreProperties>
</file>